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ebix.com/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ix.com/jet/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hyperlink" Target="https://webix.com/customers/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ebix.com/" TargetMode="External"/><Relationship Id="rId1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0"/>
            <a:ext cx="4325112" cy="6858000"/>
          </a:xfrm>
          <a:prstGeom prst="rect">
            <a:avLst/>
          </a:prstGeom>
          <a:solidFill>
            <a:srgbClr val="F4F2EC"/>
          </a:solidFill>
          <a:ln/>
        </p:spPr>
      </p:sp>
      <p:pic>
        <p:nvPicPr>
          <p:cNvPr id="3" name="Image 0" descr="/workspace/agent/prev/png/bdgroup-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5360" y="2011680"/>
            <a:ext cx="2834640" cy="2834640"/>
          </a:xfrm>
          <a:prstGeom prst="rect">
            <a:avLst/>
          </a:prstGeom>
        </p:spPr>
      </p:pic>
      <p:pic>
        <p:nvPicPr>
          <p:cNvPr id="4" name="Image 1" descr="/workspace/agent/prev/png/webix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731520"/>
            <a:ext cx="1584198" cy="50292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1520" y="2011680"/>
            <a:ext cx="6858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Webix JavaScript UI</a:t>
            </a:r>
            <a:endParaRPr lang="en-US" sz="4400" dirty="0"/>
          </a:p>
        </p:txBody>
      </p:sp>
      <p:sp>
        <p:nvSpPr>
          <p:cNvPr id="6" name="Text 2"/>
          <p:cNvSpPr/>
          <p:nvPr/>
        </p:nvSpPr>
        <p:spPr>
          <a:xfrm>
            <a:off x="731520" y="2834640"/>
            <a:ext cx="6858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Build enterprise web apps faster, supported locally.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731520" y="384048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BD Group · South African reseller of Webix by XB Software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731520" y="51206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Presented by Mr. G. Matyila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731520" y="548640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065 375 6188 · sales@bdgroup.co.za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Agenda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31520" y="18288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F6BAA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54480" y="1828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What Webix is and who builds it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31520" y="25146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F6BAA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54480" y="2514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Why Webix beats a patchwork of libraries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31520" y="32004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F6BAA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55448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Webix Jet: architecture for real apps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31520" y="38862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F6BAA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04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554480" y="3886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Live widget examples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31520" y="45720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F6BAA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05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54480" y="4572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Who uses Webix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31520" y="5257800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9F6BAA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06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554480" y="52578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BD Group: licensing, training, support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THE TECHNOLOGY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Engineered by XB Software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3</a:t>
            </a:r>
            <a:endParaRPr lang="en-US" sz="1000" dirty="0"/>
          </a:p>
        </p:txBody>
      </p:sp>
      <p:pic>
        <p:nvPicPr>
          <p:cNvPr id="6" name="Image 1" descr="/workspace/agent/prev/png/xb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0" y="822960"/>
            <a:ext cx="1463040" cy="5486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0080" y="16459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XB Software is an international custom software development company founded in 2008. Since 2013 its Webix library has helped developers build complex web applications faster, from startups to large corporations.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640080" y="2926080"/>
            <a:ext cx="2514600" cy="219456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640080" y="3200400"/>
            <a:ext cx="2514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100+</a:t>
            </a:r>
            <a:endParaRPr lang="en-US" sz="4000" dirty="0"/>
          </a:p>
        </p:txBody>
      </p:sp>
      <p:sp>
        <p:nvSpPr>
          <p:cNvPr id="10" name="Text 6"/>
          <p:cNvSpPr/>
          <p:nvPr/>
        </p:nvSpPr>
        <p:spPr>
          <a:xfrm>
            <a:off x="640080" y="4114800"/>
            <a:ext cx="2514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Widgets &amp; controls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3383280" y="2926080"/>
            <a:ext cx="2514600" cy="219456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3383280" y="3200400"/>
            <a:ext cx="2514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15</a:t>
            </a:r>
            <a:endParaRPr lang="en-US" sz="4000" dirty="0"/>
          </a:p>
        </p:txBody>
      </p:sp>
      <p:sp>
        <p:nvSpPr>
          <p:cNvPr id="13" name="Text 9"/>
          <p:cNvSpPr/>
          <p:nvPr/>
        </p:nvSpPr>
        <p:spPr>
          <a:xfrm>
            <a:off x="3383280" y="4114800"/>
            <a:ext cx="2514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Complex components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126480" y="2926080"/>
            <a:ext cx="2514600" cy="219456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126480" y="3200400"/>
            <a:ext cx="2514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2013</a:t>
            </a:r>
            <a:endParaRPr lang="en-US" sz="4000" dirty="0"/>
          </a:p>
        </p:txBody>
      </p:sp>
      <p:sp>
        <p:nvSpPr>
          <p:cNvPr id="16" name="Text 12"/>
          <p:cNvSpPr/>
          <p:nvPr/>
        </p:nvSpPr>
        <p:spPr>
          <a:xfrm>
            <a:off x="6126480" y="4114800"/>
            <a:ext cx="2514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Proven since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8869680" y="2926080"/>
            <a:ext cx="2514600" cy="219456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869680" y="3200400"/>
            <a:ext cx="2514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GPL</a:t>
            </a:r>
            <a:endParaRPr lang="en-US" sz="4000" dirty="0"/>
          </a:p>
        </p:txBody>
      </p:sp>
      <p:sp>
        <p:nvSpPr>
          <p:cNvPr id="19" name="Text 15"/>
          <p:cNvSpPr/>
          <p:nvPr/>
        </p:nvSpPr>
        <p:spPr>
          <a:xfrm>
            <a:off x="8869680" y="4114800"/>
            <a:ext cx="2514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Free open-source core</a:t>
            </a:r>
            <a:endParaRPr lang="en-US" sz="1400" dirty="0"/>
          </a:p>
        </p:txBody>
      </p:sp>
      <p:sp>
        <p:nvSpPr>
          <p:cNvPr id="20" name="Text 16">
            <a:hlinkClick r:id="rId3" tooltip=""/>
          </p:cNvPr>
          <p:cNvSpPr/>
          <p:nvPr/>
        </p:nvSpPr>
        <p:spPr>
          <a:xfrm>
            <a:off x="640080" y="548640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u="sng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https://webix.com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LESS CODE. MORE APPLICATION.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Why Webix is better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40080" y="1737360"/>
            <a:ext cx="3474720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680" y="192024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68680" y="21945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One library, everything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68680" y="256032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Grid, tree, charts, forms and layouts built to work together.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343400" y="1737360"/>
            <a:ext cx="3474720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0" y="192024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02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4572000" y="21945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Built for data-heavy apps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572000" y="256032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Large datasets with virtual scrolling, filtering, editing, export.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046720" y="1737360"/>
            <a:ext cx="3474720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75320" y="192024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03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275320" y="21945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Fast to build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275320" y="256032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JSON configuration: a full screen in ~30 lines, not 300.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40080" y="3931920"/>
            <a:ext cx="3474720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" y="411480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04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868680" y="43891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Framework-agnostic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868680" y="475488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Works with PHP, .NET, Java, Node, and next to React, Vue or Angular.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343400" y="3931920"/>
            <a:ext cx="3474720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0" y="411480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05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4572000" y="43891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Stable &amp; backed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4572000" y="475488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Developed since 2013, with commercial support and docs.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8046720" y="3931920"/>
            <a:ext cx="3474720" cy="1965960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275320" y="4114800"/>
            <a:ext cx="3017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06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8275320" y="43891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GPL to enterprise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8275320" y="4754880"/>
            <a:ext cx="30175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Start free; move to PRO for Kanban, Gantt, Pivot, Spreadsheet.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Webix vs. mixing separate libraries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5</a:t>
            </a:r>
            <a:endParaRPr lang="en-US" sz="1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737360"/>
          <a:ext cx="1088136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3291840"/>
                <a:gridCol w="36576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2F6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Webix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2F6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Separate libraries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2F6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3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Grid, tree, charts, forms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C2F6F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✔ One API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A different API per vendor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3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Consistent look &amp; themes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C2F6F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✔ Built-in skins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Manual styling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3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Data binding between widgets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C2F6F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✔ Native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Custom glue code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3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Excel / PDF / PNG export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C2F6F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✔ Included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Extra plugins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3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Application architecture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C2F6F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✔ Webix Jet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Build your own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F2933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Local SA support &amp; training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5C2F6F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✔ BD Group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6B7280"/>
                          </a:solidFill>
                          <a:latin typeface="Product Sans" pitchFamily="34" charset="0"/>
                          <a:ea typeface="Product Sans" pitchFamily="34" charset="-122"/>
                          <a:cs typeface="Product Sans" pitchFamily="34" charset="-120"/>
                        </a:rPr>
                        <a:t>Offshore forums</a:t>
                      </a:r>
                      <a:endParaRPr lang="en-US" sz="1400" dirty="0">
                        <a:latin typeface="Product Sans" charset="0"/>
                        <a:ea typeface="Product Sans" charset="0"/>
                        <a:cs typeface="Product Sans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4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WEBIX JET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Webix Jet: architecture for serious apps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40080" y="1828800"/>
            <a:ext cx="254889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680" y="20116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Modular views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68680" y="2377440"/>
            <a:ext cx="209169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Reusable view classes, one per file.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417570" y="1828800"/>
            <a:ext cx="254889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46170" y="20116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URL routing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3646170" y="2377440"/>
            <a:ext cx="209169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Every screen has a shareable URL.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195060" y="1828800"/>
            <a:ext cx="254889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23660" y="20116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Lazy loading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423660" y="2377440"/>
            <a:ext cx="209169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Modules load on demand; fast start.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8972550" y="1828800"/>
            <a:ext cx="254889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201150" y="20116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Models &amp; services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201150" y="2377440"/>
            <a:ext cx="209169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Business logic out of the UI.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40080" y="3657600"/>
            <a:ext cx="254889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" y="38404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Plugins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868680" y="4206240"/>
            <a:ext cx="209169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Locale, user sessions, themes, guards.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3417570" y="3657600"/>
            <a:ext cx="254889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646170" y="38404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Team-ready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3646170" y="4206240"/>
            <a:ext cx="209169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Developers work in parallel.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6195060" y="3657600"/>
            <a:ext cx="254889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23660" y="38404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Modern builds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6423660" y="4206240"/>
            <a:ext cx="209169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ES6 + Vite/Webpack, hot reload.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8972550" y="3657600"/>
            <a:ext cx="2548890" cy="164592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201150" y="38404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Tiny footprint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9201150" y="4206240"/>
            <a:ext cx="209169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A few KB on top of Webix.</a:t>
            </a:r>
            <a:endParaRPr lang="en-US" sz="1200" dirty="0"/>
          </a:p>
        </p:txBody>
      </p:sp>
      <p:pic>
        <p:nvPicPr>
          <p:cNvPr id="30" name="Image 1" descr="/workspace/agent/prev/png/webix-j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0" y="457200"/>
            <a:ext cx="1005840" cy="1005840"/>
          </a:xfrm>
          <a:prstGeom prst="rect">
            <a:avLst/>
          </a:prstGeom>
        </p:spPr>
      </p:pic>
      <p:sp>
        <p:nvSpPr>
          <p:cNvPr id="31" name="Text 27">
            <a:hlinkClick r:id="rId3" tooltip=""/>
          </p:cNvPr>
          <p:cNvSpPr/>
          <p:nvPr/>
        </p:nvSpPr>
        <p:spPr>
          <a:xfrm>
            <a:off x="640080" y="562356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u="sng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https://webix.com/jet/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WEBIX JET IN PRACTICE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A Jet view in 10 lines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40080" y="1737360"/>
            <a:ext cx="10881360" cy="4023360"/>
          </a:xfrm>
          <a:prstGeom prst="roundRect">
            <a:avLst>
              <a:gd name="adj" fmla="val 3409"/>
            </a:avLst>
          </a:prstGeom>
          <a:solidFill>
            <a:srgbClr val="1E1530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1920240"/>
            <a:ext cx="10332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ADC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{JetView} from "webix-jet";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ADC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export default class ClientsView extends JetView {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ADC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config(){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ADC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{ view:"datatable", autoConfig:true, url:"api/clients.php" };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ADC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ADC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ADC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route /#!/top/clients loads it automatically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ADCF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app = new JetApp({ start:"/top/clients" }); app.render();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WIDGET SHOWCASE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Live examples, all free under GPL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40080" y="173736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680" y="192024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DataTable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68680" y="228600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Edit, sort, filter, Excel export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417570" y="173736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46170" y="192024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Admin dashboard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3646170" y="228600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Sidebar, KPIs, area chart, list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195060" y="173736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23660" y="192024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Charts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423660" y="228600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Line, spline, donut, bar, radar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8972550" y="173736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201150" y="192024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TreeTable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201150" y="228600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Projects with progress bars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40080" y="320040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" y="33832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Master–detail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868680" y="374904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List bound to a live form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3417570" y="320040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646170" y="33832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Drag &amp; drop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3646170" y="374904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Kanban-style task lists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6195060" y="320040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23660" y="33832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Tree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6423660" y="374904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Company hierarchy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8972550" y="320040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201150" y="338328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Calendar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9201150" y="374904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Book training sessions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640080" y="466344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868680" y="484632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Property sheet</a:t>
            </a:r>
            <a:endParaRPr lang="en-US" sz="1500" dirty="0"/>
          </a:p>
        </p:txBody>
      </p:sp>
      <p:sp>
        <p:nvSpPr>
          <p:cNvPr id="32" name="Text 29"/>
          <p:cNvSpPr/>
          <p:nvPr/>
        </p:nvSpPr>
        <p:spPr>
          <a:xfrm>
            <a:off x="868680" y="521208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Edit chart settings live</a:t>
            </a:r>
            <a:endParaRPr lang="en-US" sz="1200" dirty="0"/>
          </a:p>
        </p:txBody>
      </p:sp>
      <p:sp>
        <p:nvSpPr>
          <p:cNvPr id="33" name="Shape 30"/>
          <p:cNvSpPr/>
          <p:nvPr/>
        </p:nvSpPr>
        <p:spPr>
          <a:xfrm>
            <a:off x="3417570" y="466344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3646170" y="484632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Tabs &amp; accordion</a:t>
            </a:r>
            <a:endParaRPr lang="en-US" sz="1500" dirty="0"/>
          </a:p>
        </p:txBody>
      </p:sp>
      <p:sp>
        <p:nvSpPr>
          <p:cNvPr id="35" name="Text 32"/>
          <p:cNvSpPr/>
          <p:nvPr/>
        </p:nvSpPr>
        <p:spPr>
          <a:xfrm>
            <a:off x="3646170" y="521208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Uploader, tabview, panels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6195060" y="466344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423660" y="484632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Forms</a:t>
            </a:r>
            <a:endParaRPr lang="en-US" sz="1500" dirty="0"/>
          </a:p>
        </p:txBody>
      </p:sp>
      <p:sp>
        <p:nvSpPr>
          <p:cNvPr id="38" name="Text 35"/>
          <p:cNvSpPr/>
          <p:nvPr/>
        </p:nvSpPr>
        <p:spPr>
          <a:xfrm>
            <a:off x="6423660" y="521208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Validation, 40+ controls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8972550" y="4663440"/>
            <a:ext cx="254889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9201150" y="4846320"/>
            <a:ext cx="209169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PHP back-end</a:t>
            </a:r>
            <a:endParaRPr lang="en-US" sz="1500" dirty="0"/>
          </a:p>
        </p:txBody>
      </p:sp>
      <p:sp>
        <p:nvSpPr>
          <p:cNvPr id="41" name="Text 38"/>
          <p:cNvSpPr/>
          <p:nvPr/>
        </p:nvSpPr>
        <p:spPr>
          <a:xfrm>
            <a:off x="9201150" y="5212080"/>
            <a:ext cx="209169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JSON/REST data feeds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GLOBAL BRANDS. REAL BUSINESS SYSTEMS.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Who uses Webix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40080" y="1828800"/>
            <a:ext cx="2560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7" name="Image 1" descr="/workspace/agent/prev/png/microsof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254568"/>
            <a:ext cx="2011680" cy="428625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3383280" y="1828800"/>
            <a:ext cx="2560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9" name="Image 2" descr="/workspace/agent/prev/png/huawei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009" y="2217420"/>
            <a:ext cx="492862" cy="50292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6126480" y="1828800"/>
            <a:ext cx="2560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11" name="Image 3" descr="/workspace/agent/prev/png/hitachi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235506"/>
            <a:ext cx="2011680" cy="466747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8869680" y="1828800"/>
            <a:ext cx="2560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13" name="Image 4" descr="/workspace/agent/prev/png/bank-of-americ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2370589"/>
            <a:ext cx="2011680" cy="196581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640080" y="3383280"/>
            <a:ext cx="2560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15" name="Image 5" descr="/workspace/agent/prev/png/broadcom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861995"/>
            <a:ext cx="2011680" cy="322729"/>
          </a:xfrm>
          <a:prstGeom prst="rect">
            <a:avLst/>
          </a:prstGeom>
        </p:spPr>
      </p:pic>
      <p:sp>
        <p:nvSpPr>
          <p:cNvPr id="16" name="Shape 8"/>
          <p:cNvSpPr/>
          <p:nvPr/>
        </p:nvSpPr>
        <p:spPr>
          <a:xfrm>
            <a:off x="3383280" y="3383280"/>
            <a:ext cx="2560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17" name="Image 6" descr="/workspace/agent/prev/png/novartis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0" y="3857926"/>
            <a:ext cx="2011680" cy="330868"/>
          </a:xfrm>
          <a:prstGeom prst="rect">
            <a:avLst/>
          </a:prstGeom>
        </p:spPr>
      </p:pic>
      <p:sp>
        <p:nvSpPr>
          <p:cNvPr id="18" name="Shape 9"/>
          <p:cNvSpPr/>
          <p:nvPr/>
        </p:nvSpPr>
        <p:spPr>
          <a:xfrm>
            <a:off x="6126480" y="3383280"/>
            <a:ext cx="2560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19" name="Image 7" descr="/workspace/agent/prev/png/bp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0560" y="3771900"/>
            <a:ext cx="372161" cy="502920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8869680" y="3383280"/>
            <a:ext cx="25603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Your company</a:t>
            </a:r>
            <a:endParaRPr lang="en-US" sz="1600" dirty="0"/>
          </a:p>
        </p:txBody>
      </p:sp>
      <p:sp>
        <p:nvSpPr>
          <p:cNvPr id="21" name="Text 11">
            <a:hlinkClick r:id="rId9" tooltip=""/>
          </p:cNvPr>
          <p:cNvSpPr/>
          <p:nvPr/>
        </p:nvSpPr>
        <p:spPr>
          <a:xfrm>
            <a:off x="640080" y="52120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Logos as listed on webix.com · case studies: https://webix.com/customers/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USE CASES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What teams build with Webix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40080" y="1737360"/>
            <a:ext cx="34747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680" y="1920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Construction ERP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68680" y="2286000"/>
            <a:ext cx="30175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Project supervision and management.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43400" y="1737360"/>
            <a:ext cx="34747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0" y="1920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Fundraising CRM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572000" y="2286000"/>
            <a:ext cx="30175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Donors, campaigns and contacts.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8046720" y="1737360"/>
            <a:ext cx="34747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75320" y="1920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Machine maintenance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275320" y="2286000"/>
            <a:ext cx="30175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Planning and tracking for equipment.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40080" y="3840480"/>
            <a:ext cx="34747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68680" y="40233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HRM solution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68680" y="4389120"/>
            <a:ext cx="30175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Staff records, org charts, leave.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4343400" y="3840480"/>
            <a:ext cx="34747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572000" y="40233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Data visualisation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4572000" y="4389120"/>
            <a:ext cx="30175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Interactive charts over big data.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8046720" y="3840480"/>
            <a:ext cx="3474720" cy="18288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75320" y="40233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Fleet &amp; IoT portals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8275320" y="4389120"/>
            <a:ext cx="30175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Live tracking dashboards (Omnitrace).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WHY BD GROUP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BD Group: your local Webix partner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40080" y="1737360"/>
            <a:ext cx="3474720" cy="219456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680" y="1920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Rand-based licensing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68680" y="2286000"/>
            <a:ext cx="301752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White-label reselling, local invoicing and procurement support.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343400" y="1737360"/>
            <a:ext cx="3474720" cy="219456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72000" y="1920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Implementation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572000" y="2286000"/>
            <a:ext cx="301752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Dashboards, portals and admin systems on Webix, Jet and PHP.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8046720" y="1737360"/>
            <a:ext cx="3474720" cy="219456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75320" y="19202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SA time-zone support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275320" y="2286000"/>
            <a:ext cx="3017520" cy="1508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Onboarding, code reviews and escalation to XB Software.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TRAINING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Webix training programme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40080" y="1737360"/>
            <a:ext cx="2560320" cy="201168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68680" y="19202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1 day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68680" y="21945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Webix Foundations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68680" y="2560320"/>
            <a:ext cx="210312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Layouts, views, data binding, events.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383280" y="1737360"/>
            <a:ext cx="2560320" cy="201168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611880" y="19202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2 days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3611880" y="21945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Data-Driven Apps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3611880" y="2560320"/>
            <a:ext cx="210312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DataTable, TreeTable, forms, PHP/REST.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126480" y="1737360"/>
            <a:ext cx="2560320" cy="201168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355080" y="19202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1 day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355080" y="21945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Dashboards &amp; Charts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6355080" y="2560320"/>
            <a:ext cx="210312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Charts, live data, theming.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69680" y="1737360"/>
            <a:ext cx="2560320" cy="201168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098280" y="192024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2 days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9098280" y="2194560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Webix Jet Architecture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9098280" y="2560320"/>
            <a:ext cx="210312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Routing, views, services, builds.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640080" y="4023360"/>
            <a:ext cx="10881360" cy="201168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23" name="Image 1" descr="/workspace/agent/prev/png/g-matyila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206240"/>
            <a:ext cx="1645920" cy="1645920"/>
          </a:xfrm>
          <a:prstGeom prst="ellipse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2834640" y="4206240"/>
            <a:ext cx="8229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PRESENTER
</a:t>
            </a:r>
            <a:pPr indent="0" marL="0">
              <a:buNone/>
            </a:pPr>
            <a:r>
              <a:rPr lang="en-US" sz="2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Mr. G. Matyila
</a:t>
            </a:r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Leads BD Group's Webix training and executive presentations.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5C2F6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THE GROUP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293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BD Group, a division of Altora Telecoms</a:t>
            </a:r>
            <a:endParaRPr lang="en-US" sz="3200" dirty="0"/>
          </a:p>
        </p:txBody>
      </p:sp>
      <p:pic>
        <p:nvPicPr>
          <p:cNvPr id="4" name="Image 0" descr="/workspace/agent/prev/png/bdgroup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0" y="6355080"/>
            <a:ext cx="125705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635508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40080" y="1828800"/>
            <a:ext cx="5349240" cy="16002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7" name="Image 1" descr="/workspace/agent/prev/png/altor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2194560"/>
            <a:ext cx="3474720" cy="86868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172200" y="1828800"/>
            <a:ext cx="5349240" cy="16002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9" name="Image 2" descr="/workspace/agent/prev/png/omnitrac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194560"/>
            <a:ext cx="3474720" cy="86868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640080" y="3657600"/>
            <a:ext cx="5349240" cy="16002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11" name="Image 3" descr="/workspace/agent/prev/png/betdivis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4023360"/>
            <a:ext cx="3474720" cy="86868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172200" y="3657600"/>
            <a:ext cx="5349240" cy="16002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E7E4DC"/>
            </a:solidFill>
            <a:prstDash val="solid"/>
          </a:ln>
        </p:spPr>
      </p:sp>
      <p:pic>
        <p:nvPicPr>
          <p:cNvPr id="13" name="Image 4" descr="/workspace/agent/prev/png/evanreward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960" y="4023360"/>
            <a:ext cx="347472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B14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agent/prev/png/bdgroup-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822960"/>
            <a:ext cx="1280160" cy="12801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237744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Let's build with Webix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731520" y="32918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9C3E3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Licensing · Training · Implementation · Support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731520" y="4114800"/>
            <a:ext cx="73152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Mr. G. Matyila
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</a:rPr>
              <a:t>065 375 6188
sales@bdgroup.co.za
</a:t>
            </a:r>
            <a:pPr indent="0" marL="0">
              <a:buNone/>
            </a:pPr>
            <a:r>
              <a:rPr lang="en-US" sz="1500" u="sng" dirty="0">
                <a:solidFill>
                  <a:srgbClr val="FFFFFF"/>
                </a:solidFill>
                <a:latin typeface="Product Sans" pitchFamily="34" charset="0"/>
                <a:ea typeface="Product Sans" pitchFamily="34" charset="-122"/>
                <a:cs typeface="Product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https://webix.com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Webix by BD Group</dc:title>
  <dc:subject>PptxGenJS Presentation</dc:subject>
  <dc:creator>PptxGenJS</dc:creator>
  <cp:lastModifiedBy>PptxGenJS</cp:lastModifiedBy>
  <cp:revision>1</cp:revision>
  <dcterms:created xsi:type="dcterms:W3CDTF">2026-10-23T23:03:31Z</dcterms:created>
  <dcterms:modified xsi:type="dcterms:W3CDTF">2026-10-23T23:03:31Z</dcterms:modified>
</cp:coreProperties>
</file>